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71" r:id="rId9"/>
    <p:sldId id="275" r:id="rId10"/>
    <p:sldId id="273" r:id="rId11"/>
    <p:sldId id="274" r:id="rId12"/>
    <p:sldId id="276" r:id="rId13"/>
    <p:sldId id="272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9D418DF-AF10-42E4-ADB9-8BE29E4C3E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Культура и характер спорта</a:t>
            </a:r>
            <a:br>
              <a:rPr lang="ru-RU" dirty="0" smtClean="0">
                <a:solidFill>
                  <a:srgbClr val="0070C0"/>
                </a:solidFill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4221088"/>
            <a:ext cx="4953000" cy="143145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ru-RU" sz="28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03848" y="1679288"/>
            <a:ext cx="4464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008" lvl="0" algn="ctr">
              <a:spcBef>
                <a:spcPts val="300"/>
              </a:spcBef>
              <a:buClr>
                <a:srgbClr val="9BBB59"/>
              </a:buClr>
            </a:pPr>
            <a:r>
              <a:rPr lang="ru-RU" sz="2400" b="1" dirty="0" smtClean="0">
                <a:solidFill>
                  <a:srgbClr val="002060"/>
                </a:solidFill>
              </a:rPr>
              <a:t>Лекция 1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93671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Цели спортивной деятельности</a:t>
            </a:r>
            <a:endParaRPr lang="ru-RU" sz="3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608512"/>
          </a:xfrm>
        </p:spPr>
        <p:txBody>
          <a:bodyPr>
            <a:normAutofit/>
          </a:bodyPr>
          <a:lstStyle/>
          <a:p>
            <a:r>
              <a:rPr lang="ru-RU" sz="2400" dirty="0"/>
              <a:t>Если </a:t>
            </a:r>
            <a:r>
              <a:rPr lang="ru-RU" sz="2400" dirty="0" smtClean="0">
                <a:solidFill>
                  <a:srgbClr val="C00000"/>
                </a:solidFill>
              </a:rPr>
              <a:t>потребности и мотивы </a:t>
            </a:r>
            <a:r>
              <a:rPr lang="ru-RU" sz="2400" dirty="0"/>
              <a:t>определяют выбор пути, то цели  - насколько далеко человек намерен пройти по данному пути. </a:t>
            </a:r>
            <a:endParaRPr lang="ru-RU" sz="2400" dirty="0" smtClean="0"/>
          </a:p>
          <a:p>
            <a:r>
              <a:rPr lang="ru-RU" sz="2400" dirty="0" smtClean="0">
                <a:solidFill>
                  <a:srgbClr val="C00000"/>
                </a:solidFill>
              </a:rPr>
              <a:t>Цели</a:t>
            </a:r>
            <a:r>
              <a:rPr lang="ru-RU" sz="2400" dirty="0" smtClean="0"/>
              <a:t> </a:t>
            </a:r>
            <a:r>
              <a:rPr lang="ru-RU" sz="2400" dirty="0"/>
              <a:t>всегда осознаваемы и являются итогом мысленной работы, в процессе которой человек пытается в идеальной форме разрешить противоречие между требованиями спортивной деятельности, </a:t>
            </a:r>
            <a:r>
              <a:rPr lang="ru-RU" sz="2400" dirty="0" smtClean="0"/>
              <a:t>ее </a:t>
            </a:r>
            <a:r>
              <a:rPr lang="ru-RU" sz="2400" dirty="0"/>
              <a:t>конкретными условиями, с одной стороны, и собственными возможностями, способностями адаптироваться к этим условиям и требованиям с другой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949280"/>
            <a:ext cx="3528392" cy="71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934252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Способы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спортивной деятельности 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80520"/>
          </a:xfrm>
        </p:spPr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ru-RU" dirty="0" smtClean="0"/>
              <a:t>Способами </a:t>
            </a:r>
            <a:r>
              <a:rPr lang="ru-RU" dirty="0"/>
              <a:t>спортивной деятельности являются физические упражнения – тренировочные и соревновательные. </a:t>
            </a:r>
            <a:endParaRPr lang="ru-RU" dirty="0" smtClean="0"/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 smtClean="0"/>
              <a:t>Их </a:t>
            </a:r>
            <a:r>
              <a:rPr lang="ru-RU" dirty="0"/>
              <a:t>использование зависит от целей и от условий деятельности.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 smtClean="0"/>
              <a:t>Выделяют </a:t>
            </a:r>
            <a:r>
              <a:rPr lang="ru-RU" dirty="0">
                <a:solidFill>
                  <a:srgbClr val="C00000"/>
                </a:solidFill>
              </a:rPr>
              <a:t>объективные и субъективные </a:t>
            </a:r>
            <a:r>
              <a:rPr lang="ru-RU" dirty="0"/>
              <a:t>условия спортивной деятельности. 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К </a:t>
            </a:r>
            <a:r>
              <a:rPr lang="ru-RU" dirty="0">
                <a:solidFill>
                  <a:srgbClr val="C00000"/>
                </a:solidFill>
              </a:rPr>
              <a:t>объективным </a:t>
            </a:r>
            <a:r>
              <a:rPr lang="ru-RU" dirty="0"/>
              <a:t>условиям деятельности автор относит: общие требования спортивной деятельности, специфические требования вида спорта, а также конкретные условия спортивной карьеры и жизни спортсмена (материальную базу для тренировок, качество инвентаря, квалификацию тренера и используемые им технологии обучения и воспитания и т.п.). </a:t>
            </a:r>
            <a:endParaRPr lang="ru-RU" dirty="0" smtClean="0"/>
          </a:p>
          <a:p>
            <a:pPr marL="109728" indent="0"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 marL="109728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К </a:t>
            </a:r>
            <a:r>
              <a:rPr lang="ru-RU" dirty="0">
                <a:solidFill>
                  <a:srgbClr val="C00000"/>
                </a:solidFill>
              </a:rPr>
              <a:t>субъективным </a:t>
            </a:r>
            <a:r>
              <a:rPr lang="ru-RU" dirty="0"/>
              <a:t>условиям спортивной деятельности -  природные задатки, развитые в специализированном направлении психические процессы, состояния, а также спортивно – важные психические свойства (черты спортивного характера, специальные способности) и опыт спортсмена, воплощённый в знаниях, умениях и навыках.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949280"/>
            <a:ext cx="3528392" cy="71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934252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8012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Спорт как вид экстремальной деятельности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46449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 smtClean="0"/>
              <a:t>Современный </a:t>
            </a:r>
            <a:r>
              <a:rPr lang="ru-RU" dirty="0"/>
              <a:t>спорт – уникальная арена исследований адаптационных и резервных возможностей организма человека. </a:t>
            </a:r>
            <a:endParaRPr lang="ru-RU" dirty="0" smtClean="0"/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Систематическая </a:t>
            </a:r>
            <a:r>
              <a:rPr lang="ru-RU" dirty="0"/>
              <a:t>тренировка приводит к изменению адаптивных норм реакций, которые имеют не только приспособительное значение, но могут сказываться на эволюционном развитии человека.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949280"/>
            <a:ext cx="3528392" cy="71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934252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256584"/>
          </a:xfrm>
        </p:spPr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ru-RU" dirty="0" smtClean="0"/>
              <a:t>Не </a:t>
            </a:r>
            <a:r>
              <a:rPr lang="ru-RU" dirty="0"/>
              <a:t>существует таких видов профессиональной деятельности, которые могли бы по своему адаптационному эффекту сравниться с тренировочными и соревновательными нагрузками. </a:t>
            </a:r>
            <a:endParaRPr lang="ru-RU" dirty="0" smtClean="0"/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 smtClean="0"/>
              <a:t>При </a:t>
            </a:r>
            <a:r>
              <a:rPr lang="ru-RU" dirty="0"/>
              <a:t>этом экстремальность спорта является одной из неотъемлемых его составляющих (</a:t>
            </a:r>
            <a:r>
              <a:rPr lang="ru-RU" dirty="0" err="1"/>
              <a:t>А.В.Родионов</a:t>
            </a:r>
            <a:r>
              <a:rPr lang="ru-RU" dirty="0"/>
              <a:t>).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/>
              <a:t>      «</a:t>
            </a:r>
            <a:r>
              <a:rPr lang="ru-RU" dirty="0">
                <a:solidFill>
                  <a:srgbClr val="C00000"/>
                </a:solidFill>
              </a:rPr>
              <a:t>Экстремальными называются ситуации</a:t>
            </a:r>
            <a:r>
              <a:rPr lang="ru-RU" dirty="0"/>
              <a:t>, которые ставят перед человеком большие объективные </a:t>
            </a:r>
            <a:r>
              <a:rPr lang="ru-RU" dirty="0" smtClean="0"/>
              <a:t>физические и </a:t>
            </a:r>
            <a:r>
              <a:rPr lang="ru-RU" dirty="0"/>
              <a:t>психологические трудности, обязывают его к полному напряжению сил и наилучшему использованию личных возможностей для достижения успеха</a:t>
            </a:r>
            <a:r>
              <a:rPr lang="ru-RU" dirty="0" smtClean="0"/>
              <a:t>…»</a:t>
            </a:r>
          </a:p>
          <a:p>
            <a:pPr marL="109728" indent="0">
              <a:buNone/>
            </a:pPr>
            <a:r>
              <a:rPr lang="ru-RU" dirty="0" smtClean="0"/>
              <a:t>(</a:t>
            </a:r>
            <a:r>
              <a:rPr lang="ru-RU" dirty="0"/>
              <a:t>А.М</a:t>
            </a:r>
            <a:r>
              <a:rPr lang="ru-RU" dirty="0" smtClean="0"/>
              <a:t>. Столяренко).</a:t>
            </a:r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949280"/>
            <a:ext cx="3528392" cy="71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934252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ВЫВОДЫ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536" y="5877272"/>
            <a:ext cx="2920237" cy="713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899592" y="1628800"/>
            <a:ext cx="7787208" cy="4248473"/>
          </a:xfrm>
        </p:spPr>
        <p:txBody>
          <a:bodyPr/>
          <a:lstStyle/>
          <a:p>
            <a:pPr marL="109728" indent="0">
              <a:buNone/>
            </a:pPr>
            <a:r>
              <a:rPr lang="ru-RU" dirty="0" smtClean="0"/>
              <a:t>1. Спорт рассматривается как особая сфера </a:t>
            </a:r>
            <a:r>
              <a:rPr lang="ru-RU" dirty="0" err="1" smtClean="0"/>
              <a:t>человечкой</a:t>
            </a:r>
            <a:r>
              <a:rPr lang="ru-RU" dirty="0" smtClean="0"/>
              <a:t> жизнедеятельности. В широком смысле спорт в большей степени ориентирован на развитие личности и ее самореализации 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2. Структура спортивной деятельности рассматривается через ее психологическую структуру . Выделяют 5 компонентов структуры спортивной деятельности.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3. Спорт рассматривается как вид экстремальной деятельности в силу особенностей соревновательной деятельности и подготовки к ней.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73685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0668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ИСПОЛЬЗОВАННАЯ ЛИТЕРАТУРА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7544" y="5949280"/>
            <a:ext cx="2920237" cy="713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755576" y="1556792"/>
            <a:ext cx="7931224" cy="4104456"/>
          </a:xfrm>
        </p:spPr>
        <p:txBody>
          <a:bodyPr>
            <a:normAutofit fontScale="25000" lnSpcReduction="20000"/>
          </a:bodyPr>
          <a:lstStyle/>
          <a:p>
            <a:pPr marL="109728" indent="0">
              <a:buNone/>
            </a:pPr>
            <a:r>
              <a:rPr lang="ru-RU" sz="5600" dirty="0" smtClean="0"/>
              <a:t>1.Горбунов </a:t>
            </a:r>
            <a:r>
              <a:rPr lang="ru-RU" sz="5600" dirty="0"/>
              <a:t>В.Д. </a:t>
            </a:r>
            <a:r>
              <a:rPr lang="ru-RU" sz="5600" dirty="0" err="1"/>
              <a:t>Психопедагогика</a:t>
            </a:r>
            <a:r>
              <a:rPr lang="ru-RU" sz="5600" dirty="0"/>
              <a:t> спорта. – М.: Фис, </a:t>
            </a:r>
            <a:r>
              <a:rPr lang="ru-RU" sz="5600" dirty="0" smtClean="0"/>
              <a:t>2011. </a:t>
            </a:r>
            <a:r>
              <a:rPr lang="ru-RU" sz="5600" dirty="0"/>
              <a:t>– 208 с.</a:t>
            </a:r>
          </a:p>
          <a:p>
            <a:pPr marL="109728" indent="0">
              <a:buNone/>
            </a:pPr>
            <a:endParaRPr lang="ru-RU" sz="5600" dirty="0"/>
          </a:p>
          <a:p>
            <a:pPr marL="109728" indent="0">
              <a:buNone/>
            </a:pPr>
            <a:r>
              <a:rPr lang="ru-RU" sz="5600" dirty="0" smtClean="0"/>
              <a:t>2.Неверкович </a:t>
            </a:r>
            <a:r>
              <a:rPr lang="ru-RU" sz="5600" dirty="0"/>
              <a:t>С.Д. Общеметодологические и социально – педагогические аспекты ролевых и функциональных характеристик психологической науки в спортивной деятельности // Матер. </a:t>
            </a:r>
            <a:r>
              <a:rPr lang="ru-RU" sz="5600" dirty="0" err="1"/>
              <a:t>Всеросс</a:t>
            </a:r>
            <a:r>
              <a:rPr lang="ru-RU" sz="5600" dirty="0"/>
              <a:t>. науч. </a:t>
            </a:r>
            <a:r>
              <a:rPr lang="ru-RU" sz="5600" dirty="0" err="1"/>
              <a:t>конф</a:t>
            </a:r>
            <a:r>
              <a:rPr lang="ru-RU" sz="5600" dirty="0"/>
              <a:t>. «Методология современной общей и спортивной педагогики» – М.: РГУФК, </a:t>
            </a:r>
            <a:r>
              <a:rPr lang="ru-RU" sz="5600" dirty="0" smtClean="0"/>
              <a:t>2009. С.82 </a:t>
            </a:r>
            <a:r>
              <a:rPr lang="ru-RU" sz="5600" dirty="0"/>
              <a:t>– 94.</a:t>
            </a:r>
          </a:p>
          <a:p>
            <a:pPr marL="109728" indent="0">
              <a:buNone/>
            </a:pPr>
            <a:endParaRPr lang="ru-RU" sz="5600" dirty="0"/>
          </a:p>
          <a:p>
            <a:pPr marL="109728" indent="0">
              <a:buNone/>
            </a:pPr>
            <a:r>
              <a:rPr lang="ru-RU" sz="5600" dirty="0" smtClean="0"/>
              <a:t>3.Родионов </a:t>
            </a:r>
            <a:r>
              <a:rPr lang="ru-RU" sz="5600" dirty="0"/>
              <a:t>А.В. Психология физического воспитания и спорта: </a:t>
            </a:r>
            <a:r>
              <a:rPr lang="ru-RU" sz="5600" dirty="0" err="1"/>
              <a:t>Учебн</a:t>
            </a:r>
            <a:r>
              <a:rPr lang="ru-RU" sz="5600" dirty="0"/>
              <a:t>. для вузов. – М.: Академический проект; Фонд «Мир», 2004. – 576 с.</a:t>
            </a:r>
          </a:p>
          <a:p>
            <a:pPr marL="109728" indent="0">
              <a:buNone/>
            </a:pPr>
            <a:endParaRPr lang="ru-RU" sz="5600" dirty="0"/>
          </a:p>
          <a:p>
            <a:pPr marL="109728" indent="0">
              <a:buNone/>
            </a:pPr>
            <a:r>
              <a:rPr lang="ru-RU" sz="5600" dirty="0" smtClean="0"/>
              <a:t>4.Современный </a:t>
            </a:r>
            <a:r>
              <a:rPr lang="ru-RU" sz="5600" dirty="0"/>
              <a:t>олимпийский спорт и спорт для всех: Материалы VII </a:t>
            </a:r>
            <a:r>
              <a:rPr lang="ru-RU" sz="5600" dirty="0" err="1"/>
              <a:t>Междун</a:t>
            </a:r>
            <a:r>
              <a:rPr lang="ru-RU" sz="5600" dirty="0"/>
              <a:t>. науч. конгресса </a:t>
            </a:r>
            <a:r>
              <a:rPr lang="ru-RU" sz="5600" dirty="0" smtClean="0"/>
              <a:t>(5 </a:t>
            </a:r>
            <a:r>
              <a:rPr lang="ru-RU" sz="5600" dirty="0"/>
              <a:t>- 7</a:t>
            </a:r>
            <a:r>
              <a:rPr lang="ru-RU" sz="5600" dirty="0" smtClean="0"/>
              <a:t> </a:t>
            </a:r>
            <a:r>
              <a:rPr lang="ru-RU" sz="5600" dirty="0"/>
              <a:t>Мая 2003г., </a:t>
            </a:r>
            <a:r>
              <a:rPr lang="ru-RU" sz="5600" dirty="0" err="1"/>
              <a:t>г.Москва</a:t>
            </a:r>
            <a:r>
              <a:rPr lang="ru-RU" sz="5600" dirty="0"/>
              <a:t>), Том 1. – М.: «</a:t>
            </a:r>
            <a:r>
              <a:rPr lang="ru-RU" sz="5600" dirty="0" err="1"/>
              <a:t>СпортАкадемПресс</a:t>
            </a:r>
            <a:r>
              <a:rPr lang="ru-RU" sz="5600" dirty="0"/>
              <a:t>», 2003. – 543 с.</a:t>
            </a:r>
          </a:p>
          <a:p>
            <a:pPr marL="109728" indent="0">
              <a:buNone/>
            </a:pPr>
            <a:endParaRPr lang="ru-RU" sz="5600" dirty="0"/>
          </a:p>
          <a:p>
            <a:pPr marL="109728" indent="0">
              <a:buNone/>
            </a:pPr>
            <a:r>
              <a:rPr lang="ru-RU" sz="5600" dirty="0" smtClean="0"/>
              <a:t>5.Спортивная </a:t>
            </a:r>
            <a:r>
              <a:rPr lang="ru-RU" sz="5600" dirty="0"/>
              <a:t>психология в трудах отечественных специалистов / Сост. и общ. ред. </a:t>
            </a:r>
            <a:r>
              <a:rPr lang="ru-RU" sz="5600" dirty="0" err="1"/>
              <a:t>И.П.Волкова</a:t>
            </a:r>
            <a:r>
              <a:rPr lang="ru-RU" sz="5600" dirty="0"/>
              <a:t>. – СПб.: Питер, 2002. – 384 с.</a:t>
            </a:r>
          </a:p>
          <a:p>
            <a:pPr marL="109728" indent="0">
              <a:buNone/>
            </a:pPr>
            <a:endParaRPr lang="ru-RU" sz="5600" dirty="0"/>
          </a:p>
          <a:p>
            <a:pPr marL="109728" indent="0">
              <a:buNone/>
            </a:pPr>
            <a:r>
              <a:rPr lang="ru-RU" sz="5600" dirty="0" smtClean="0"/>
              <a:t>6.Стамбулова </a:t>
            </a:r>
            <a:r>
              <a:rPr lang="ru-RU" sz="5600" dirty="0"/>
              <a:t>Н.Б. Психология спортивной карьеры: </a:t>
            </a:r>
            <a:r>
              <a:rPr lang="ru-RU" sz="5600" dirty="0" err="1"/>
              <a:t>Учебн</a:t>
            </a:r>
            <a:r>
              <a:rPr lang="ru-RU" sz="5600" dirty="0"/>
              <a:t>. </a:t>
            </a:r>
            <a:r>
              <a:rPr lang="ru-RU" sz="5600" dirty="0" err="1"/>
              <a:t>пособ</a:t>
            </a:r>
            <a:r>
              <a:rPr lang="ru-RU" sz="5600" dirty="0"/>
              <a:t>. – СПб., 1999.</a:t>
            </a:r>
          </a:p>
          <a:p>
            <a:pPr marL="109728" indent="0">
              <a:buNone/>
            </a:pPr>
            <a:endParaRPr lang="ru-RU" sz="5600" dirty="0"/>
          </a:p>
          <a:p>
            <a:pPr marL="109728" indent="0">
              <a:buNone/>
            </a:pPr>
            <a:r>
              <a:rPr lang="ru-RU" sz="5600" dirty="0" smtClean="0"/>
              <a:t>7.Столяренко </a:t>
            </a:r>
            <a:r>
              <a:rPr lang="ru-RU" sz="5600" dirty="0"/>
              <a:t>А.М. Экстремальная </a:t>
            </a:r>
            <a:r>
              <a:rPr lang="ru-RU" sz="5600" dirty="0" err="1"/>
              <a:t>психопедагогика</a:t>
            </a:r>
            <a:r>
              <a:rPr lang="ru-RU" sz="5600" dirty="0"/>
              <a:t> Учеб. </a:t>
            </a:r>
            <a:r>
              <a:rPr lang="ru-RU" sz="5600" dirty="0" err="1"/>
              <a:t>пособ</a:t>
            </a:r>
            <a:r>
              <a:rPr lang="ru-RU" sz="5600" dirty="0"/>
              <a:t>. для вузов. – М.: ЮНИТИ – ДАНА, 2002. – 607 с.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73685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8012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ЦЕЛЬ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7544" y="5733256"/>
            <a:ext cx="2920237" cy="713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1043608" y="1556792"/>
            <a:ext cx="7643192" cy="3816425"/>
          </a:xfrm>
        </p:spPr>
        <p:txBody>
          <a:bodyPr/>
          <a:lstStyle/>
          <a:p>
            <a:pPr marL="109728" indent="0">
              <a:buNone/>
            </a:pPr>
            <a:r>
              <a:rPr lang="ru-RU" sz="2800" dirty="0" smtClean="0"/>
              <a:t>Рассмотреть понятие спорта в широком и узком смысле</a:t>
            </a:r>
          </a:p>
          <a:p>
            <a:pPr marL="109728" indent="0">
              <a:buNone/>
            </a:pPr>
            <a:endParaRPr lang="ru-RU" sz="2800" dirty="0" smtClean="0"/>
          </a:p>
          <a:p>
            <a:pPr marL="109728" indent="0">
              <a:buNone/>
            </a:pPr>
            <a:r>
              <a:rPr lang="ru-RU" sz="2800" dirty="0" smtClean="0"/>
              <a:t>Проанализировать  структуру спортивной деятельности</a:t>
            </a:r>
          </a:p>
          <a:p>
            <a:pPr marL="109728" indent="0">
              <a:buNone/>
            </a:pPr>
            <a:endParaRPr lang="ru-RU" sz="2800" dirty="0" smtClean="0"/>
          </a:p>
          <a:p>
            <a:pPr marL="109728" indent="0">
              <a:buNone/>
            </a:pPr>
            <a:r>
              <a:rPr lang="ru-RU" sz="2800" dirty="0" smtClean="0"/>
              <a:t>Выделить особенности спорта как экстремального вида деятельности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3159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СО</a:t>
            </a:r>
            <a:r>
              <a:rPr lang="ru-RU" dirty="0" smtClean="0">
                <a:solidFill>
                  <a:srgbClr val="0070C0"/>
                </a:solidFill>
              </a:rPr>
              <a:t>ДЕРЖАНИЕ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552" y="5877272"/>
            <a:ext cx="2920237" cy="713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7544" y="2249425"/>
            <a:ext cx="8219256" cy="348383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800" dirty="0" smtClean="0"/>
              <a:t>1. Спорт </a:t>
            </a:r>
            <a:r>
              <a:rPr lang="ru-RU" sz="2800" dirty="0"/>
              <a:t>как специфическая среда жизнедеятельности и формирования </a:t>
            </a:r>
            <a:r>
              <a:rPr lang="ru-RU" sz="2800" dirty="0" smtClean="0"/>
              <a:t>личности</a:t>
            </a:r>
          </a:p>
          <a:p>
            <a:pPr marL="109728" indent="0">
              <a:buNone/>
            </a:pPr>
            <a:r>
              <a:rPr lang="ru-RU" sz="2800" dirty="0" smtClean="0"/>
              <a:t>2.Структура спорта как вида деятельности</a:t>
            </a:r>
          </a:p>
          <a:p>
            <a:pPr marL="109728" indent="0">
              <a:buNone/>
            </a:pPr>
            <a:r>
              <a:rPr lang="ru-RU" sz="2800" dirty="0" smtClean="0"/>
              <a:t>3.Спорт </a:t>
            </a:r>
            <a:r>
              <a:rPr lang="ru-RU" sz="2800" dirty="0"/>
              <a:t>как вид экстремальной </a:t>
            </a:r>
            <a:r>
              <a:rPr lang="ru-RU" sz="2800" dirty="0" smtClean="0"/>
              <a:t>деятельности</a:t>
            </a:r>
          </a:p>
          <a:p>
            <a:pPr marL="109728" indent="0">
              <a:buNone/>
            </a:pP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98096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Спорт как специфическая среда жизнедеятельности и формирования личности</a:t>
            </a: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520" y="5949280"/>
            <a:ext cx="2920237" cy="713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971600" y="1772816"/>
            <a:ext cx="7715200" cy="4176465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 Спортивная деятельность  является составной частью социальной среды, в которой происходит развитие человека. </a:t>
            </a:r>
            <a:endParaRPr lang="ru-RU" dirty="0" smtClean="0"/>
          </a:p>
          <a:p>
            <a:r>
              <a:rPr lang="ru-RU" dirty="0" smtClean="0"/>
              <a:t>Выделяют  </a:t>
            </a:r>
            <a:r>
              <a:rPr lang="ru-RU" dirty="0"/>
              <a:t>четыре подсистемы экологической среды, в которой происходит развитие человека:</a:t>
            </a:r>
          </a:p>
          <a:p>
            <a:endParaRPr lang="ru-RU" dirty="0"/>
          </a:p>
          <a:p>
            <a:r>
              <a:rPr lang="ru-RU" dirty="0"/>
              <a:t>1)       </a:t>
            </a:r>
            <a:r>
              <a:rPr lang="ru-RU" dirty="0" smtClean="0"/>
              <a:t>микросистема -  </a:t>
            </a:r>
            <a:r>
              <a:rPr lang="ru-RU" dirty="0"/>
              <a:t>ближайшее социальное </a:t>
            </a:r>
            <a:r>
              <a:rPr lang="ru-RU" dirty="0" smtClean="0"/>
              <a:t>окружение</a:t>
            </a:r>
            <a:endParaRPr lang="ru-RU" dirty="0"/>
          </a:p>
          <a:p>
            <a:endParaRPr lang="ru-RU" dirty="0"/>
          </a:p>
          <a:p>
            <a:r>
              <a:rPr lang="ru-RU" dirty="0"/>
              <a:t>2)       </a:t>
            </a:r>
            <a:r>
              <a:rPr lang="ru-RU" dirty="0" err="1" smtClean="0"/>
              <a:t>мезосистема</a:t>
            </a:r>
            <a:r>
              <a:rPr lang="ru-RU" dirty="0" smtClean="0"/>
              <a:t> - образуется </a:t>
            </a:r>
            <a:r>
              <a:rPr lang="ru-RU" dirty="0"/>
              <a:t>несколькими микросистемами (</a:t>
            </a:r>
            <a:r>
              <a:rPr lang="ru-RU" dirty="0" smtClean="0"/>
              <a:t>семьей</a:t>
            </a:r>
            <a:r>
              <a:rPr lang="ru-RU" dirty="0"/>
              <a:t>, друзьями, школой</a:t>
            </a:r>
            <a:r>
              <a:rPr lang="ru-RU" dirty="0" smtClean="0"/>
              <a:t>)</a:t>
            </a:r>
            <a:endParaRPr lang="ru-RU" dirty="0"/>
          </a:p>
          <a:p>
            <a:endParaRPr lang="ru-RU" dirty="0"/>
          </a:p>
          <a:p>
            <a:r>
              <a:rPr lang="ru-RU" dirty="0"/>
              <a:t>3)       экосистема, т.е. социальная </a:t>
            </a:r>
            <a:r>
              <a:rPr lang="ru-RU" dirty="0" smtClean="0"/>
              <a:t>среда  - система </a:t>
            </a:r>
            <a:r>
              <a:rPr lang="ru-RU" dirty="0"/>
              <a:t>здравоохранения, социального обеспечения и т.д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  <a:p>
            <a:r>
              <a:rPr lang="ru-RU" dirty="0"/>
              <a:t>4)       макросистема, которая включает особенности культуры, в которой происходит становление человека (ценности, традиции, нравственные нормы, установки, стереотипы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598096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4462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>
                <a:solidFill>
                  <a:schemeClr val="tx2">
                    <a:lumMod val="50000"/>
                  </a:schemeClr>
                </a:solidFill>
              </a:rPr>
              <a:t>Спорт в узком смысле </a:t>
            </a:r>
            <a:r>
              <a:rPr lang="ru-RU" sz="3100" dirty="0" smtClean="0">
                <a:solidFill>
                  <a:srgbClr val="C00000"/>
                </a:solidFill>
              </a:rPr>
              <a:t/>
            </a:r>
            <a:br>
              <a:rPr lang="ru-RU" sz="3100" dirty="0" smtClean="0">
                <a:solidFill>
                  <a:srgbClr val="C00000"/>
                </a:solidFill>
              </a:rPr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2400" dirty="0" smtClean="0">
                <a:solidFill>
                  <a:schemeClr val="tx1"/>
                </a:solidFill>
              </a:rPr>
              <a:t>деятельность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smtClean="0">
                <a:solidFill>
                  <a:schemeClr val="tx1"/>
                </a:solidFill>
              </a:rPr>
              <a:t>которая </a:t>
            </a:r>
            <a:r>
              <a:rPr lang="ru-RU" sz="2400" dirty="0">
                <a:solidFill>
                  <a:schemeClr val="tx1"/>
                </a:solidFill>
              </a:rPr>
              <a:t>исторически выделилась и оформилась </a:t>
            </a:r>
            <a:r>
              <a:rPr lang="ru-RU" sz="2400" dirty="0" smtClean="0">
                <a:solidFill>
                  <a:schemeClr val="tx1"/>
                </a:solidFill>
              </a:rPr>
              <a:t>(</a:t>
            </a:r>
            <a:r>
              <a:rPr lang="ru-RU" sz="2400" dirty="0">
                <a:solidFill>
                  <a:schemeClr val="tx1"/>
                </a:solidFill>
              </a:rPr>
              <a:t>преимущественно в сфере физической культуры) в виде состязаний, непосредственно направленных на демонстрацию достижений в ней, став унифицированным способом выявления, сравнение и объективизированной оценки определенных человеческих возможностей: сил, способностей, умения искусно использовать их для достижения соревновательной </a:t>
            </a:r>
            <a:r>
              <a:rPr lang="ru-RU" sz="2400" dirty="0" smtClean="0">
                <a:solidFill>
                  <a:schemeClr val="tx1"/>
                </a:solidFill>
              </a:rPr>
              <a:t>цели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br>
              <a:rPr lang="ru-RU" sz="2400" dirty="0">
                <a:solidFill>
                  <a:schemeClr val="tx2">
                    <a:lumMod val="75000"/>
                  </a:schemeClr>
                </a:solidFill>
              </a:rPr>
            </a:b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5949280"/>
            <a:ext cx="3816423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598096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23021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dirty="0"/>
              <a:t> </a:t>
            </a:r>
            <a:r>
              <a:rPr lang="ru-RU" sz="1800" dirty="0" smtClean="0"/>
              <a:t>     </a:t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3100" dirty="0" smtClean="0">
                <a:solidFill>
                  <a:schemeClr val="tx2">
                    <a:lumMod val="50000"/>
                  </a:schemeClr>
                </a:solidFill>
              </a:rPr>
              <a:t>В </a:t>
            </a:r>
            <a:r>
              <a:rPr lang="ru-RU" sz="3100" dirty="0">
                <a:solidFill>
                  <a:schemeClr val="tx2">
                    <a:lumMod val="50000"/>
                  </a:schemeClr>
                </a:solidFill>
              </a:rPr>
              <a:t>широком смысле понятие «спорт» </a:t>
            </a:r>
            <a:r>
              <a:rPr lang="ru-RU" sz="31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31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3100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31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3100" dirty="0" smtClean="0">
                <a:solidFill>
                  <a:srgbClr val="C00000"/>
                </a:solidFill>
              </a:rPr>
              <a:t/>
            </a:r>
            <a:br>
              <a:rPr lang="ru-RU" sz="3100" dirty="0" smtClean="0">
                <a:solidFill>
                  <a:srgbClr val="C00000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охватывает </a:t>
            </a:r>
            <a:r>
              <a:rPr lang="ru-RU" sz="2700" dirty="0">
                <a:solidFill>
                  <a:schemeClr val="tx1"/>
                </a:solidFill>
              </a:rPr>
              <a:t>собственно соревновательную деятельность, процесс подготовки к достижением в ней, а также специфические межчеловеческие отношения и поведенческие нормы, </a:t>
            </a:r>
            <a:r>
              <a:rPr lang="ru-RU" sz="2700" dirty="0" smtClean="0">
                <a:solidFill>
                  <a:schemeClr val="tx1"/>
                </a:solidFill>
              </a:rPr>
              <a:t>возникающие </a:t>
            </a:r>
            <a:r>
              <a:rPr lang="ru-RU" sz="2700" dirty="0">
                <a:solidFill>
                  <a:schemeClr val="tx1"/>
                </a:solidFill>
              </a:rPr>
              <a:t>на основе этой </a:t>
            </a:r>
            <a:r>
              <a:rPr lang="ru-RU" sz="2700" dirty="0" smtClean="0">
                <a:solidFill>
                  <a:schemeClr val="tx1"/>
                </a:solidFill>
              </a:rPr>
              <a:t>деятельности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/>
            </a:r>
            <a:br>
              <a:rPr lang="ru-RU" sz="2700" dirty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/>
            </a:r>
            <a:br>
              <a:rPr lang="ru-RU" sz="2700" dirty="0">
                <a:solidFill>
                  <a:schemeClr val="tx1"/>
                </a:solidFill>
              </a:rPr>
            </a:br>
            <a:r>
              <a:rPr lang="ru-RU" sz="27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18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18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1800" dirty="0">
                <a:solidFill>
                  <a:schemeClr val="tx2">
                    <a:lumMod val="50000"/>
                  </a:schemeClr>
                </a:solidFill>
              </a:rPr>
            </a:br>
            <a:endParaRPr lang="ru-RU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5949280"/>
            <a:ext cx="3816423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598096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0"/>
            <a:ext cx="8382000" cy="148478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100" dirty="0" smtClean="0">
                <a:solidFill>
                  <a:schemeClr val="tx2">
                    <a:lumMod val="50000"/>
                  </a:schemeClr>
                </a:solidFill>
              </a:rPr>
              <a:t>Спорт в широком смысле</a:t>
            </a:r>
            <a:br>
              <a:rPr lang="ru-RU" sz="31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/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68" y="5805264"/>
            <a:ext cx="2920237" cy="713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Объект 4"/>
          <p:cNvSpPr>
            <a:spLocks noGrp="1"/>
          </p:cNvSpPr>
          <p:nvPr>
            <p:ph sz="quarter" idx="4"/>
          </p:nvPr>
        </p:nvSpPr>
        <p:spPr>
          <a:xfrm>
            <a:off x="683568" y="1844825"/>
            <a:ext cx="8076511" cy="367240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800" dirty="0"/>
              <a:t>- средство воспитания</a:t>
            </a:r>
            <a:br>
              <a:rPr lang="ru-RU" sz="2800" dirty="0"/>
            </a:br>
            <a:r>
              <a:rPr lang="ru-RU" sz="2800" dirty="0" smtClean="0"/>
              <a:t>- </a:t>
            </a:r>
            <a:r>
              <a:rPr lang="ru-RU" sz="2800" dirty="0"/>
              <a:t>фактор формирования личности</a:t>
            </a:r>
            <a:br>
              <a:rPr lang="ru-RU" sz="2800" dirty="0"/>
            </a:br>
            <a:r>
              <a:rPr lang="ru-RU" sz="2800" dirty="0"/>
              <a:t>- средство удовлетворения потребностей в эмоционально насыщенном общении </a:t>
            </a:r>
            <a:br>
              <a:rPr lang="ru-RU" sz="2800" dirty="0"/>
            </a:br>
            <a:r>
              <a:rPr lang="ru-RU" sz="2800" dirty="0" smtClean="0"/>
              <a:t>-универсальный </a:t>
            </a:r>
            <a:r>
              <a:rPr lang="ru-RU" sz="2800" dirty="0"/>
              <a:t>«язык» межчеловеческого взаимопонимания</a:t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598096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0811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Структура</a:t>
            </a:r>
            <a:r>
              <a:rPr lang="ru-RU" sz="3200" dirty="0">
                <a:solidFill>
                  <a:schemeClr val="tx2">
                    <a:lumMod val="50000"/>
                  </a:schemeClr>
                </a:solidFill>
              </a:rPr>
              <a:t>, содержание и развивающие возможности спорта 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104456"/>
          </a:xfrm>
        </p:spPr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ru-RU" dirty="0" smtClean="0"/>
              <a:t>Основу спорта </a:t>
            </a:r>
            <a:r>
              <a:rPr lang="ru-RU" dirty="0"/>
              <a:t>составляет специфический вид специально организованной деятельности, направленный  на выявление предельных возможностей человека. </a:t>
            </a:r>
            <a:endParaRPr lang="ru-RU" dirty="0" smtClean="0"/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Данный </a:t>
            </a:r>
            <a:r>
              <a:rPr lang="ru-RU" dirty="0"/>
              <a:t>вид деятельности  обладает специфической структурой, каждый элемент которой закономерно предъявляет занимающимся спортом ряд требований. </a:t>
            </a:r>
            <a:endParaRPr lang="ru-RU" dirty="0" smtClean="0"/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Основным </a:t>
            </a:r>
            <a:r>
              <a:rPr lang="ru-RU" dirty="0"/>
              <a:t>направлением анализа предметного содержания спортивной деятельности является выявление </a:t>
            </a:r>
            <a:r>
              <a:rPr lang="ru-RU" dirty="0">
                <a:solidFill>
                  <a:srgbClr val="C00000"/>
                </a:solidFill>
              </a:rPr>
              <a:t>«</a:t>
            </a:r>
            <a:r>
              <a:rPr lang="ru-RU" dirty="0" smtClean="0">
                <a:solidFill>
                  <a:srgbClr val="C00000"/>
                </a:solidFill>
              </a:rPr>
              <a:t>ее </a:t>
            </a:r>
            <a:r>
              <a:rPr lang="ru-RU" dirty="0">
                <a:solidFill>
                  <a:srgbClr val="C00000"/>
                </a:solidFill>
              </a:rPr>
              <a:t>потребностей  - мотивов, в вычленении входящих в </a:t>
            </a:r>
            <a:r>
              <a:rPr lang="ru-RU" dirty="0" smtClean="0">
                <a:solidFill>
                  <a:srgbClr val="C00000"/>
                </a:solidFill>
              </a:rPr>
              <a:t>нее </a:t>
            </a:r>
            <a:r>
              <a:rPr lang="ru-RU" dirty="0">
                <a:solidFill>
                  <a:srgbClr val="C00000"/>
                </a:solidFill>
              </a:rPr>
              <a:t>задач и действий  - операций. </a:t>
            </a:r>
            <a:endParaRPr lang="ru-RU" dirty="0" smtClean="0">
              <a:solidFill>
                <a:srgbClr val="C00000"/>
              </a:solidFill>
            </a:endParaRPr>
          </a:p>
          <a:p>
            <a:pPr marL="109728" indent="0">
              <a:buNone/>
            </a:pPr>
            <a:r>
              <a:rPr lang="ru-RU" dirty="0" smtClean="0"/>
              <a:t>Целостная </a:t>
            </a:r>
            <a:r>
              <a:rPr lang="ru-RU" dirty="0"/>
              <a:t>деятельность соотносится с понятиями </a:t>
            </a:r>
            <a:r>
              <a:rPr lang="ru-RU" dirty="0">
                <a:solidFill>
                  <a:srgbClr val="C00000"/>
                </a:solidFill>
              </a:rPr>
              <a:t>потребности – мотивы; действие – с понятием цели, операция – с понятием условий; с понятием задачи соотносится связь данного действия с реализующими его конкретными операциями</a:t>
            </a:r>
            <a:r>
              <a:rPr lang="ru-RU" dirty="0"/>
              <a:t>» (</a:t>
            </a:r>
            <a:r>
              <a:rPr lang="ru-RU" dirty="0" err="1"/>
              <a:t>С.Д.Неверкович</a:t>
            </a:r>
            <a:r>
              <a:rPr lang="ru-RU" dirty="0"/>
              <a:t>, 2004).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093296"/>
            <a:ext cx="3528392" cy="568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340768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Как же возникает потребность в спортивной деятельности? 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248472"/>
          </a:xfrm>
        </p:spPr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ru-RU" dirty="0" smtClean="0"/>
              <a:t>Е.В. Антипова</a:t>
            </a:r>
            <a:r>
              <a:rPr lang="ru-RU" dirty="0"/>
              <a:t>, К.Ю</a:t>
            </a:r>
            <a:r>
              <a:rPr lang="ru-RU" dirty="0" smtClean="0"/>
              <a:t>. </a:t>
            </a:r>
            <a:r>
              <a:rPr lang="ru-RU" dirty="0" err="1" smtClean="0"/>
              <a:t>Задворнов</a:t>
            </a:r>
            <a:r>
              <a:rPr lang="ru-RU" dirty="0" smtClean="0"/>
              <a:t> </a:t>
            </a:r>
            <a:r>
              <a:rPr lang="ru-RU" dirty="0"/>
              <a:t>считают, что в основе её возникновения лежит интерес к </a:t>
            </a:r>
            <a:r>
              <a:rPr lang="ru-RU" dirty="0" err="1"/>
              <a:t>физкультурно</a:t>
            </a:r>
            <a:r>
              <a:rPr lang="ru-RU" dirty="0"/>
              <a:t> – оздоровительным, спортивно – развлекательным, познавательным, эмоциональным, социально- статусным ценностям спорта. </a:t>
            </a:r>
            <a:endParaRPr lang="ru-RU" dirty="0" smtClean="0"/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Н.Б</a:t>
            </a:r>
            <a:r>
              <a:rPr lang="ru-RU" dirty="0"/>
              <a:t>. </a:t>
            </a:r>
            <a:r>
              <a:rPr lang="ru-RU" dirty="0" err="1"/>
              <a:t>Стамбулова</a:t>
            </a:r>
            <a:r>
              <a:rPr lang="ru-RU" dirty="0"/>
              <a:t> отмечает, что выбор спортивной деятельности зачастую происходит спонтанно и является способом удовлетворения сначала только одной, а затем – целого комплекса потребностей. </a:t>
            </a:r>
            <a:endParaRPr lang="ru-RU" dirty="0" smtClean="0"/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 smtClean="0"/>
              <a:t>Г.Д. Горбунов </a:t>
            </a:r>
            <a:r>
              <a:rPr lang="ru-RU" dirty="0"/>
              <a:t>включает в этот комплекс следующие потребности: потребность в деятельности, активности, потребность в движении, потребность в реализации рефлексов цели и свободы, потребность в соперничестве, соревновании, самоутверждении, потребность быть в группе, общаться, потребность в новых впечатлениях и др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949280"/>
            <a:ext cx="3528392" cy="71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9342522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20">
      <a:dk1>
        <a:sysClr val="windowText" lastClr="000000"/>
      </a:dk1>
      <a:lt1>
        <a:sysClr val="window" lastClr="FFFFFF"/>
      </a:lt1>
      <a:dk2>
        <a:srgbClr val="C6D9F0"/>
      </a:dk2>
      <a:lt2>
        <a:srgbClr val="F2F2F2"/>
      </a:lt2>
      <a:accent1>
        <a:srgbClr val="4F81BD"/>
      </a:accent1>
      <a:accent2>
        <a:srgbClr val="163356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80008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82</TotalTime>
  <Words>952</Words>
  <Application>Microsoft Office PowerPoint</Application>
  <PresentationFormat>Экран (4:3)</PresentationFormat>
  <Paragraphs>83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Городская</vt:lpstr>
      <vt:lpstr>Культура и характер спорта </vt:lpstr>
      <vt:lpstr>ЦЕЛЬ</vt:lpstr>
      <vt:lpstr>СОДЕРЖАНИЕ</vt:lpstr>
      <vt:lpstr>Спорт как специфическая среда жизнедеятельности и формирования личности</vt:lpstr>
      <vt:lpstr>Спорт в узком смысле   деятельность, которая исторически выделилась и оформилась (преимущественно в сфере физической культуры) в виде состязаний, непосредственно направленных на демонстрацию достижений в ней, став унифицированным способом выявления, сравнение и объективизированной оценки определенных человеческих возможностей: сил, способностей, умения искусно использовать их для достижения соревновательной цели   </vt:lpstr>
      <vt:lpstr>                В широком смысле понятие «спорт»    охватывает собственно соревновательную деятельность, процесс подготовки к достижением в ней, а также специфические межчеловеческие отношения и поведенческие нормы, возникающие на основе этой деятельности           </vt:lpstr>
      <vt:lpstr>Спорт в широком смысле   </vt:lpstr>
      <vt:lpstr>Структура, содержание и развивающие возможности спорта </vt:lpstr>
      <vt:lpstr>Как же возникает потребность в спортивной деятельности? </vt:lpstr>
      <vt:lpstr>Цели спортивной деятельности</vt:lpstr>
      <vt:lpstr>Способы спортивной деятельности </vt:lpstr>
      <vt:lpstr>Спорт как вид экстремальной деятельности</vt:lpstr>
      <vt:lpstr>Слайд 13</vt:lpstr>
      <vt:lpstr>ВЫВОДЫ</vt:lpstr>
      <vt:lpstr>ИСПОЛЬЗОВАННАЯ ЛИТЕРАТУРА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Культура и характер спорта</dc:title>
  <dc:creator>Admin</dc:creator>
  <cp:lastModifiedBy>Айдос</cp:lastModifiedBy>
  <cp:revision>28</cp:revision>
  <dcterms:created xsi:type="dcterms:W3CDTF">2015-11-06T19:58:30Z</dcterms:created>
  <dcterms:modified xsi:type="dcterms:W3CDTF">2018-11-28T13:52:02Z</dcterms:modified>
</cp:coreProperties>
</file>